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60"/>
  </p:normalViewPr>
  <p:slideViewPr>
    <p:cSldViewPr snapToGrid="0">
      <p:cViewPr>
        <p:scale>
          <a:sx n="76" d="100"/>
          <a:sy n="76" d="100"/>
        </p:scale>
        <p:origin x="-180" y="-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8110" y="627688"/>
            <a:ext cx="873426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8110" y="3107363"/>
            <a:ext cx="873426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51976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67709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40278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4294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1771" y="794479"/>
            <a:ext cx="8671914" cy="225398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1771" y="3075457"/>
            <a:ext cx="8671914" cy="986878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0009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7396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4793" y="1825624"/>
            <a:ext cx="5705007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655038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78980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53848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0617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47650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97448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44535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793" y="365125"/>
            <a:ext cx="115124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contrasting" dir="t"/>
            </a:scene3d>
            <a:sp3d extrusionH="57150" contourW="12700" prstMaterial="plastic">
              <a:bevelT w="38100" h="38100"/>
              <a:contourClr>
                <a:srgbClr val="002060"/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4793" y="1825624"/>
            <a:ext cx="11512445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906FE-5B8F-4120-A199-505C8EF00FA8}" type="datetimeFigureOut">
              <a:rPr lang="ru-RU" smtClean="0"/>
              <a:pPr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ACC46-6C70-4F7B-BDDC-AA4FDE9373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969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0D26"/>
          </a:solidFill>
          <a:effectLst/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91A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091A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91A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91A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91A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12.pn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7655" y="1"/>
            <a:ext cx="9945666" cy="1540700"/>
          </a:xfrm>
        </p:spPr>
        <p:txBody>
          <a:bodyPr>
            <a:normAutofit fontScale="90000"/>
          </a:bodyPr>
          <a:lstStyle/>
          <a:p>
            <a:r>
              <a:rPr lang="ru-RU" sz="1600" b="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/>
            </a:r>
            <a:br>
              <a:rPr lang="ru-RU" sz="1600" b="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/>
            </a:r>
            <a:br>
              <a:rPr lang="ru-RU" sz="1600" b="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/>
            </a:r>
            <a:br>
              <a:rPr lang="ru-RU" sz="1600" b="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Муниципальное бюджетное дошкольное образовательное учреждение</a:t>
            </a:r>
            <a:br>
              <a:rPr lang="ru-RU" sz="2000" b="0" dirty="0" smtClean="0">
                <a:solidFill>
                  <a:schemeClr val="tx1"/>
                </a:solidFill>
                <a:latin typeface="+mn-lt"/>
              </a:rPr>
            </a:br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Детский сад «Малыш» с.Чишмы муниципального района</a:t>
            </a:r>
            <a:br>
              <a:rPr lang="ru-RU" sz="2000" b="0" dirty="0" smtClean="0">
                <a:solidFill>
                  <a:schemeClr val="tx1"/>
                </a:solidFill>
                <a:latin typeface="+mn-lt"/>
              </a:rPr>
            </a:br>
            <a:r>
              <a:rPr lang="ru-RU" sz="2000" b="0" dirty="0" err="1" smtClean="0">
                <a:solidFill>
                  <a:schemeClr val="tx1"/>
                </a:solidFill>
                <a:latin typeface="+mn-lt"/>
              </a:rPr>
              <a:t>Чишминский</a:t>
            </a:r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 район Республики Башкортостан</a:t>
            </a:r>
            <a:r>
              <a:rPr lang="ru-RU" sz="2200" b="0" dirty="0" smtClean="0">
                <a:solidFill>
                  <a:schemeClr val="tx1"/>
                </a:solidFill>
                <a:latin typeface="+mj-lt"/>
              </a:rPr>
              <a:t/>
            </a:r>
            <a:br>
              <a:rPr lang="ru-RU" sz="2200" b="0" dirty="0" smtClean="0">
                <a:solidFill>
                  <a:schemeClr val="tx1"/>
                </a:solidFill>
                <a:latin typeface="+mj-lt"/>
              </a:rPr>
            </a:br>
            <a:endParaRPr lang="ru-RU" sz="2700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66586" y="3107363"/>
            <a:ext cx="9645793" cy="165576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ru-RU" dirty="0" smtClean="0">
                <a:latin typeface="Monotype Corsiva" panose="03010101010201010101" pitchFamily="66" charset="0"/>
              </a:rPr>
              <a:t>                              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dirty="0" smtClean="0">
                <a:latin typeface="Monotype Corsiva" panose="03010101010201010101" pitchFamily="66" charset="0"/>
              </a:rPr>
              <a:t>                                                                                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</a:rPr>
              <a:t>                                                                                                                      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latin typeface="Monotype Corsiva" panose="03010101010201010101" pitchFamily="66" charset="0"/>
              </a:rPr>
              <a:t>                                                       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dirty="0" smtClean="0">
                <a:latin typeface="Monotype Corsiva" panose="03010101010201010101" pitchFamily="66" charset="0"/>
              </a:rPr>
              <a:t>                                                                                      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6482" y="2064748"/>
            <a:ext cx="88433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+mj-lt"/>
              </a:rPr>
              <a:t>Творческий проект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+mj-lt"/>
              </a:rPr>
              <a:t>в  группе</a:t>
            </a:r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+mj-lt"/>
              </a:rPr>
              <a:t>раннего возраста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«Водичка, водичка»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999721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111" y="300625"/>
            <a:ext cx="11512445" cy="442734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Практическая работа 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181" y="3640595"/>
            <a:ext cx="2768600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46832" y="1114815"/>
            <a:ext cx="4089437" cy="2300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263" y="1090627"/>
            <a:ext cx="4434504" cy="2474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405" y="1885166"/>
            <a:ext cx="1490889" cy="18951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10" y="3782860"/>
            <a:ext cx="4159428" cy="2404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377" y="3877878"/>
            <a:ext cx="4229232" cy="2378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3408923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059" y="275573"/>
            <a:ext cx="11512445" cy="438976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Воду можно пить, если подуть через соломинку, она будет пускать пузыри и булькать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795" y="3312783"/>
            <a:ext cx="4835044" cy="2937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41" y="1782630"/>
            <a:ext cx="4787725" cy="2664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661" y="700412"/>
            <a:ext cx="2499987" cy="24999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826" y="4697259"/>
            <a:ext cx="1961251" cy="17782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96677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111" y="147136"/>
            <a:ext cx="11512445" cy="453072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Водой можно мыться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                                                                     Водичка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, водичка </a:t>
            </a:r>
            <a:endParaRPr lang="ru-RU" sz="2400" dirty="0" smtClean="0">
              <a:solidFill>
                <a:srgbClr val="002060"/>
              </a:solidFill>
              <a:latin typeface="+mn-lt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                                                                     Умой 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мое личико, </a:t>
            </a:r>
            <a:endParaRPr lang="ru-RU" sz="2400" dirty="0" smtClean="0">
              <a:solidFill>
                <a:srgbClr val="002060"/>
              </a:solidFill>
              <a:latin typeface="+mn-lt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                                                                  Чтоб 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глазки блестели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                                                                     Чтоб 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щечки алели, </a:t>
            </a:r>
            <a:endParaRPr lang="ru-RU" sz="2400" dirty="0" smtClean="0">
              <a:solidFill>
                <a:srgbClr val="002060"/>
              </a:solidFill>
              <a:latin typeface="+mn-lt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                                                                   Чтоб 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смеялся роток </a:t>
            </a:r>
            <a:endParaRPr lang="ru-RU" sz="2400" dirty="0" smtClean="0">
              <a:solidFill>
                <a:srgbClr val="002060"/>
              </a:solidFill>
              <a:latin typeface="+mn-lt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                                                                         И 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кусался зубок. </a:t>
            </a:r>
            <a:endParaRPr lang="ru-RU" sz="2400" dirty="0" smtClean="0">
              <a:solidFill>
                <a:srgbClr val="002060"/>
              </a:solidFill>
              <a:latin typeface="+mn-lt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                                                                     Водой 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можно мыться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786083"/>
            <a:ext cx="3068877" cy="2859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38" y="1257300"/>
            <a:ext cx="3628373" cy="2668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522" y="4146116"/>
            <a:ext cx="3140506" cy="2242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0530534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575" y="3723289"/>
            <a:ext cx="3519812" cy="262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058" y="184714"/>
            <a:ext cx="11512445" cy="453072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Купаем куклу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148" y="1077521"/>
            <a:ext cx="3488656" cy="2558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637" y="814192"/>
            <a:ext cx="3188567" cy="2533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013" y="3398608"/>
            <a:ext cx="3770333" cy="2842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841738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603" y="946497"/>
            <a:ext cx="3832963" cy="2428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267" y="259870"/>
            <a:ext cx="11512445" cy="453072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воде могут плавать утята и можно пускать кораблики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986" y="3494762"/>
            <a:ext cx="3177436" cy="2774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811" y="1089765"/>
            <a:ext cx="2906038" cy="2354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726" y="3521184"/>
            <a:ext cx="3773465" cy="2496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880" y="1495998"/>
            <a:ext cx="1146257" cy="14093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19989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689" y="184714"/>
            <a:ext cx="11512445" cy="453072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воде можно стирать платочки и мокрой тряпочкой протирать свои стульчики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1025">
            <a:off x="1679819" y="1330397"/>
            <a:ext cx="3100505" cy="2483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839" y="4008328"/>
            <a:ext cx="3139857" cy="2354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92103">
            <a:off x="7454095" y="1315053"/>
            <a:ext cx="3366678" cy="2556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420" y="1106605"/>
            <a:ext cx="1953580" cy="17338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14" y="4608389"/>
            <a:ext cx="1766167" cy="140116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19901" y="4608389"/>
            <a:ext cx="1890475" cy="1363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939839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8310"/>
          <a:stretch>
            <a:fillRect/>
          </a:stretch>
        </p:blipFill>
        <p:spPr>
          <a:xfrm rot="10800000">
            <a:off x="7139834" y="1189970"/>
            <a:ext cx="3510595" cy="2793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100" r="7722"/>
          <a:stretch>
            <a:fillRect/>
          </a:stretch>
        </p:blipFill>
        <p:spPr>
          <a:xfrm rot="10800000">
            <a:off x="1091348" y="1277654"/>
            <a:ext cx="3543281" cy="2680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793" y="184714"/>
            <a:ext cx="11512445" cy="453072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Подвижные игры «Ручеёк», «Капельки разбежались»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346532" y="3804571"/>
            <a:ext cx="3319397" cy="2413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225" y="4646492"/>
            <a:ext cx="2167002" cy="19359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044689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39867" y="1356439"/>
            <a:ext cx="4308949" cy="2877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7863" y="563671"/>
            <a:ext cx="10524531" cy="337515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Разучиваем </a:t>
            </a:r>
            <a:r>
              <a:rPr lang="ru-RU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потешку</a:t>
            </a: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«Носик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мыли? Мыли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!»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                    Щёчки мыли? Мыли!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                                       А глазки забыли? Забыли!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64263" y="3131265"/>
            <a:ext cx="4546944" cy="3000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58" y="4486925"/>
            <a:ext cx="2223371" cy="1973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071" y="851772"/>
            <a:ext cx="1258803" cy="9740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96867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78279" y="1512132"/>
            <a:ext cx="4420016" cy="2652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689" y="222292"/>
            <a:ext cx="11512445" cy="4530725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  <a:latin typeface="+mn-lt"/>
              </a:rPr>
              <a:t>Рисуем водичку – «Весёлые капельки»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326" y="2735815"/>
            <a:ext cx="4465638" cy="3207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588" y="4365320"/>
            <a:ext cx="1953016" cy="19530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345" y="1003647"/>
            <a:ext cx="2167003" cy="14138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405474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319" y="234819"/>
            <a:ext cx="11512445" cy="453072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Рекомендации для родителей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279643" y="212941"/>
            <a:ext cx="2826452" cy="423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14103" y="916372"/>
            <a:ext cx="3467390" cy="5060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0992" y="2898615"/>
            <a:ext cx="3438395" cy="4480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05" y="470832"/>
            <a:ext cx="2976213" cy="20932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816" y="5138802"/>
            <a:ext cx="1818362" cy="15844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996439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63671" y="200416"/>
            <a:ext cx="10910170" cy="6187858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b="0" dirty="0">
                <a:effectLst/>
                <a:latin typeface="+mn-lt"/>
              </a:rPr>
              <a:t>«Что я слышу – забываю. </a:t>
            </a:r>
            <a:endParaRPr lang="ru-RU" sz="2000" b="0" dirty="0" smtClean="0">
              <a:effectLst/>
              <a:latin typeface="+mn-lt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b="0" dirty="0" smtClean="0">
                <a:effectLst/>
                <a:latin typeface="+mn-lt"/>
              </a:rPr>
              <a:t>Что </a:t>
            </a:r>
            <a:r>
              <a:rPr lang="ru-RU" sz="2000" b="0" dirty="0">
                <a:effectLst/>
                <a:latin typeface="+mn-lt"/>
              </a:rPr>
              <a:t>я вижу – я помню. </a:t>
            </a:r>
            <a:endParaRPr lang="ru-RU" sz="2000" b="0" dirty="0" smtClean="0">
              <a:effectLst/>
              <a:latin typeface="+mn-lt"/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b="0" dirty="0" smtClean="0">
                <a:effectLst/>
                <a:latin typeface="+mn-lt"/>
              </a:rPr>
              <a:t>Что </a:t>
            </a:r>
            <a:r>
              <a:rPr lang="ru-RU" sz="2000" b="0" dirty="0">
                <a:effectLst/>
                <a:latin typeface="+mn-lt"/>
              </a:rPr>
              <a:t>я делаю – я понимаю</a:t>
            </a:r>
            <a:r>
              <a:rPr lang="ru-RU" sz="2000" b="0" dirty="0" smtClean="0">
                <a:effectLst/>
                <a:latin typeface="+mn-lt"/>
              </a:rPr>
              <a:t>.»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2000" b="0" dirty="0" smtClean="0">
                <a:effectLst/>
                <a:latin typeface="+mn-lt"/>
              </a:rPr>
              <a:t> </a:t>
            </a:r>
            <a:r>
              <a:rPr lang="ru-RU" sz="2000" b="0" dirty="0">
                <a:effectLst/>
                <a:latin typeface="+mn-lt"/>
              </a:rPr>
              <a:t>Конфуций. </a:t>
            </a:r>
            <a:endParaRPr lang="ru-RU" sz="2000" b="0" dirty="0" smtClean="0">
              <a:effectLst/>
              <a:latin typeface="+mn-lt"/>
            </a:endParaRPr>
          </a:p>
          <a:p>
            <a:pPr indent="457200" algn="just"/>
            <a:r>
              <a:rPr lang="ru-RU" sz="2000" b="0" dirty="0" smtClean="0">
                <a:effectLst/>
                <a:latin typeface="+mn-lt"/>
              </a:rPr>
              <a:t>«</a:t>
            </a:r>
            <a:r>
              <a:rPr lang="ru-RU" sz="2000" b="0" dirty="0">
                <a:effectLst/>
                <a:latin typeface="+mn-lt"/>
              </a:rPr>
              <a:t>Умейте открыть перед ребенком в окружающем мире что-то одно, но открыть так, чтобы кусочек жизни заиграл всеми цветами радуги. Оставляйте всегда что-то недосказанное, чтобы ребенку захотелось еще и еще раз возвратиться к тому, что он узнал». </a:t>
            </a:r>
            <a:r>
              <a:rPr lang="ru-RU" sz="2000" b="0" dirty="0" smtClean="0">
                <a:effectLst/>
                <a:latin typeface="+mn-lt"/>
              </a:rPr>
              <a:t>                                                                        В</a:t>
            </a:r>
            <a:r>
              <a:rPr lang="ru-RU" sz="2000" b="0" dirty="0">
                <a:effectLst/>
                <a:latin typeface="+mn-lt"/>
              </a:rPr>
              <a:t>. А. Сухомлинский. </a:t>
            </a:r>
            <a:endParaRPr lang="ru-RU" sz="2000" b="0" dirty="0" smtClean="0">
              <a:effectLst/>
              <a:latin typeface="+mn-lt"/>
            </a:endParaRPr>
          </a:p>
          <a:p>
            <a:pPr indent="457200" algn="just"/>
            <a:r>
              <a:rPr lang="ru-RU" sz="2000" b="0" dirty="0" smtClean="0">
                <a:effectLst/>
                <a:latin typeface="+mn-lt"/>
              </a:rPr>
              <a:t>В </a:t>
            </a:r>
            <a:r>
              <a:rPr lang="ru-RU" sz="2000" b="0" dirty="0">
                <a:effectLst/>
                <a:latin typeface="+mn-lt"/>
              </a:rPr>
              <a:t>раннем возрасте исследовательские действия ребенка встроены в предметно – </a:t>
            </a:r>
            <a:r>
              <a:rPr lang="ru-RU" sz="2000" b="0" dirty="0" err="1">
                <a:effectLst/>
                <a:latin typeface="+mn-lt"/>
              </a:rPr>
              <a:t>манипулятивную</a:t>
            </a:r>
            <a:r>
              <a:rPr lang="ru-RU" sz="2000" b="0" dirty="0">
                <a:effectLst/>
                <a:latin typeface="+mn-lt"/>
              </a:rPr>
              <a:t> деятельность, его действия зависят от окружающих вещей. В основе экспериментальной деятельности детей раннего возраста лежит жажда познаний, стремление к открытиям, любознательность, потребность в умственных впечатлениях, и наша задача удовлетворить потребности детей, что в свою очередь сегодня в условиях ФГОС ДО в дошкольном образовании особенно остро присутствует проблема в организации ведущего вида деятельности в познании окружающего мира – экспериментирования. Природа сделала инстинкт познания в раннем возрасте очень мощным, практически непреодолимым. В процессе игр-экспериментов дети узнают, как меняются свойства веществ и материалов в зависимости от разных внешних воздействий, учатся правильно называть эти свойства и качества. В ходе экспериментирования у детей задействуются все органы чувств, т. к. дети имеют возможность потрогать, послушать, понюхать и даже попробовать на вкус.</a:t>
            </a:r>
          </a:p>
        </p:txBody>
      </p:sp>
    </p:spTree>
    <p:extLst>
      <p:ext uri="{BB962C8B-B14F-4D97-AF65-F5344CB8AC3E}">
        <p14:creationId xmlns="" xmlns:p14="http://schemas.microsoft.com/office/powerpoint/2010/main" val="18474006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955" y="735860"/>
            <a:ext cx="12040045" cy="4530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+mn-lt"/>
              </a:rPr>
              <a:t>Хотим предоставить вам видеофильм с участием первой младшей группы «Капелька»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+mn-lt"/>
              </a:rPr>
              <a:t>«Встреча с капелькой», Эксперимент с водой.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+mn-lt"/>
              </a:rPr>
              <a:t> Занятие «Тонет не тонет», Эксперимент с мячиками, камушками, корабликами.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+mn-lt"/>
              </a:rPr>
              <a:t> Занятие рисование «Веселые капельки»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+mn-lt"/>
              </a:rPr>
              <a:t> Подвижная игра «Ручеек»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+mn-lt"/>
              </a:rPr>
              <a:t> Потешка «Носик мыли? Мыли»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0460" flipH="1">
            <a:off x="9407048" y="3915416"/>
            <a:ext cx="1691014" cy="11378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9226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4504" y="294678"/>
            <a:ext cx="10935221" cy="5630133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3200" b="0" dirty="0" smtClean="0">
                <a:solidFill>
                  <a:srgbClr val="FF0000"/>
                </a:solidFill>
                <a:latin typeface="+mn-lt"/>
              </a:rPr>
              <a:t>Вывод:</a:t>
            </a:r>
          </a:p>
          <a:p>
            <a:pPr algn="l"/>
            <a:r>
              <a:rPr lang="ru-RU" sz="2800" b="0" dirty="0" smtClean="0">
                <a:effectLst/>
                <a:latin typeface="+mn-lt"/>
              </a:rPr>
              <a:t> </a:t>
            </a:r>
            <a:r>
              <a:rPr lang="ru-RU" sz="2800" b="0" dirty="0">
                <a:effectLst/>
                <a:latin typeface="+mn-lt"/>
              </a:rPr>
              <a:t>в процессе работы у детей появляются первые навыки экспериментирования, развиваются тактильные ощущения, мелкая моторика, наблюдательность, память. У родителей появился интерес к проводимой работе, который проявился через задаваемые вопросы.</a:t>
            </a:r>
          </a:p>
        </p:txBody>
      </p:sp>
    </p:spTree>
    <p:extLst>
      <p:ext uri="{BB962C8B-B14F-4D97-AF65-F5344CB8AC3E}">
        <p14:creationId xmlns="" xmlns:p14="http://schemas.microsoft.com/office/powerpoint/2010/main" val="2373972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16" y="175365"/>
            <a:ext cx="11812044" cy="6538586"/>
          </a:xfrm>
        </p:spPr>
      </p:pic>
    </p:spTree>
    <p:extLst>
      <p:ext uri="{BB962C8B-B14F-4D97-AF65-F5344CB8AC3E}">
        <p14:creationId xmlns="" xmlns:p14="http://schemas.microsoft.com/office/powerpoint/2010/main" val="33655087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095" y="138141"/>
            <a:ext cx="1385171" cy="1039306"/>
          </a:xfrm>
          <a:prstGeom prst="rect">
            <a:avLst/>
          </a:prstGeom>
        </p:spPr>
      </p:pic>
      <p:pic>
        <p:nvPicPr>
          <p:cNvPr id="5" name="Picture 2" descr="http://vodoley-burenie.ru/wp-content/uploads/glob37-966x10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721" y="3637033"/>
            <a:ext cx="2664835" cy="28248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9556" y="288099"/>
            <a:ext cx="10910170" cy="635069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Актуальность темы </a:t>
            </a:r>
            <a:endParaRPr lang="ru-RU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400" dirty="0" smtClean="0">
                <a:latin typeface="+mn-lt"/>
              </a:rPr>
              <a:t>Ребенок </a:t>
            </a:r>
            <a:r>
              <a:rPr lang="ru-RU" sz="2400" dirty="0">
                <a:latin typeface="+mn-lt"/>
              </a:rPr>
              <a:t>рождается исследователем. Неутолимая жажда новых впечатлений, любопытство, постоянное стремление наблюдать и экспериментировать, самостоятельно искать новые сведения о мире, традиционно рассматриваются как важнейшие черты детского поведения. Удовлетворяя свою любознательность в процессе активной познавательно – исследовательской деятельности, которая в естественной форме проявляется в виде детского экспериментирования, ребенок с одной стороны расширяет представления о мире, с другой – начинает овладевать представлениями целостной картины мира. Необходимо включить малышей в осмысленную деятельность, в процессе которой они смогли бы обнаруживать все новые и новые свойства предметов. Между двумя видами: игрой и экспериментированием нет </a:t>
            </a:r>
            <a:r>
              <a:rPr lang="ru-RU" sz="2400" dirty="0" smtClean="0">
                <a:latin typeface="+mn-lt"/>
              </a:rPr>
              <a:t> противоречий</a:t>
            </a:r>
            <a:r>
              <a:rPr lang="ru-RU" sz="2400" dirty="0">
                <a:latin typeface="+mn-lt"/>
              </a:rPr>
              <a:t>. Игра — вид деятельности, мотив которой заключается не в результатах, а в самом процессе, а через экспериментирование с предметами ребенок ставит определенные цели и добивается конкретных результатов. Игра и детское экспериментирование </a:t>
            </a:r>
            <a:r>
              <a:rPr lang="ru-RU" sz="2400" dirty="0" smtClean="0">
                <a:latin typeface="+mn-lt"/>
              </a:rPr>
              <a:t> дополняют </a:t>
            </a:r>
            <a:r>
              <a:rPr lang="ru-RU" sz="2400" dirty="0">
                <a:latin typeface="+mn-lt"/>
              </a:rPr>
              <a:t>друг друга.</a:t>
            </a:r>
            <a:endParaRPr lang="ru-RU" sz="2400" dirty="0" smtClean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52352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578279" y="200416"/>
            <a:ext cx="9895562" cy="6187858"/>
          </a:xfrm>
        </p:spPr>
        <p:txBody>
          <a:bodyPr>
            <a:normAutofit/>
          </a:bodyPr>
          <a:lstStyle/>
          <a:p>
            <a:pPr algn="l"/>
            <a:endParaRPr lang="ru-RU" b="0" dirty="0" smtClean="0">
              <a:solidFill>
                <a:srgbClr val="000000"/>
              </a:solidFill>
              <a:effectLst/>
              <a:latin typeface="Monotype Corsiva" panose="03010101010201010101" pitchFamily="66" charset="0"/>
            </a:endParaRPr>
          </a:p>
          <a:p>
            <a:pPr algn="l">
              <a:lnSpc>
                <a:spcPct val="150000"/>
              </a:lnSpc>
            </a:pPr>
            <a:r>
              <a:rPr lang="ru-RU" b="0" dirty="0" smtClean="0">
                <a:solidFill>
                  <a:srgbClr val="0070C0"/>
                </a:solidFill>
                <a:effectLst/>
                <a:latin typeface="+mn-lt"/>
              </a:rPr>
              <a:t>Вид </a:t>
            </a:r>
            <a:r>
              <a:rPr lang="ru-RU" b="0" dirty="0">
                <a:solidFill>
                  <a:srgbClr val="0070C0"/>
                </a:solidFill>
                <a:effectLst/>
                <a:latin typeface="+mn-lt"/>
              </a:rPr>
              <a:t>проекта: </a:t>
            </a:r>
            <a:r>
              <a:rPr lang="ru-RU" b="0" dirty="0">
                <a:solidFill>
                  <a:srgbClr val="000000"/>
                </a:solidFill>
                <a:effectLst/>
                <a:latin typeface="+mn-lt"/>
              </a:rPr>
              <a:t>п</a:t>
            </a:r>
            <a:r>
              <a:rPr lang="ru-RU" b="0" dirty="0" smtClean="0">
                <a:solidFill>
                  <a:srgbClr val="000000"/>
                </a:solidFill>
                <a:effectLst/>
                <a:latin typeface="+mn-lt"/>
              </a:rPr>
              <a:t>ознавательно- </a:t>
            </a:r>
            <a:r>
              <a:rPr lang="ru-RU" b="0" dirty="0">
                <a:solidFill>
                  <a:srgbClr val="000000"/>
                </a:solidFill>
                <a:effectLst/>
                <a:latin typeface="+mn-lt"/>
              </a:rPr>
              <a:t>исследовательский, </a:t>
            </a:r>
            <a:r>
              <a:rPr lang="ru-RU" b="0" dirty="0" smtClean="0">
                <a:solidFill>
                  <a:srgbClr val="000000"/>
                </a:solidFill>
                <a:effectLst/>
                <a:latin typeface="+mn-lt"/>
              </a:rPr>
              <a:t>игровой;</a:t>
            </a:r>
          </a:p>
          <a:p>
            <a:pPr algn="l">
              <a:lnSpc>
                <a:spcPct val="150000"/>
              </a:lnSpc>
            </a:pPr>
            <a:r>
              <a:rPr lang="ru-RU" b="0" dirty="0" smtClean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ru-RU" b="0" dirty="0">
                <a:solidFill>
                  <a:srgbClr val="0070C0"/>
                </a:solidFill>
                <a:effectLst/>
                <a:latin typeface="+mn-lt"/>
              </a:rPr>
              <a:t>Сроки реализации проекта: </a:t>
            </a:r>
            <a:r>
              <a:rPr lang="ru-RU" b="0" dirty="0" smtClean="0">
                <a:solidFill>
                  <a:srgbClr val="000000"/>
                </a:solidFill>
                <a:effectLst/>
                <a:latin typeface="+mn-lt"/>
              </a:rPr>
              <a:t>2 месяца; </a:t>
            </a:r>
          </a:p>
          <a:p>
            <a:pPr algn="l">
              <a:lnSpc>
                <a:spcPct val="150000"/>
              </a:lnSpc>
            </a:pPr>
            <a:r>
              <a:rPr lang="ru-RU" b="0" dirty="0" smtClean="0">
                <a:solidFill>
                  <a:srgbClr val="0070C0"/>
                </a:solidFill>
                <a:effectLst/>
                <a:latin typeface="+mn-lt"/>
              </a:rPr>
              <a:t>Участники </a:t>
            </a:r>
            <a:r>
              <a:rPr lang="ru-RU" b="0" dirty="0">
                <a:solidFill>
                  <a:srgbClr val="0070C0"/>
                </a:solidFill>
                <a:effectLst/>
                <a:latin typeface="+mn-lt"/>
              </a:rPr>
              <a:t>проекта: </a:t>
            </a:r>
            <a:r>
              <a:rPr lang="ru-RU" b="0" dirty="0">
                <a:solidFill>
                  <a:srgbClr val="000000"/>
                </a:solidFill>
                <a:effectLst/>
                <a:latin typeface="+mn-lt"/>
              </a:rPr>
              <a:t>- дети </a:t>
            </a:r>
            <a:r>
              <a:rPr lang="ru-RU" b="0" dirty="0" smtClean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ru-RU" b="0" dirty="0">
                <a:solidFill>
                  <a:srgbClr val="000000"/>
                </a:solidFill>
                <a:effectLst/>
                <a:latin typeface="+mn-lt"/>
              </a:rPr>
              <a:t>группы раннего возраста, </a:t>
            </a:r>
            <a:r>
              <a:rPr lang="ru-RU" b="0" dirty="0" smtClean="0">
                <a:solidFill>
                  <a:srgbClr val="000000"/>
                </a:solidFill>
                <a:effectLst/>
                <a:latin typeface="+mn-lt"/>
              </a:rPr>
              <a:t>воспитатели, родители;</a:t>
            </a:r>
            <a:endParaRPr lang="ru-RU" b="0" dirty="0">
              <a:solidFill>
                <a:srgbClr val="000000"/>
              </a:solidFill>
              <a:effectLst/>
              <a:latin typeface="+mn-lt"/>
            </a:endParaRPr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b="0" dirty="0">
              <a:effectLst/>
              <a:latin typeface="Monotype Corsiva" panose="03010101010201010101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143" y="3440166"/>
            <a:ext cx="2055965" cy="22347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788644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200" y="3797084"/>
            <a:ext cx="2767824" cy="292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1144" y="481477"/>
            <a:ext cx="11248373" cy="6267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000" dirty="0">
                <a:solidFill>
                  <a:srgbClr val="FF0000"/>
                </a:solidFill>
              </a:rPr>
              <a:t>Цель: </a:t>
            </a:r>
            <a:endParaRPr lang="ru-RU" sz="30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 smtClean="0"/>
              <a:t>Проведение </a:t>
            </a:r>
            <a:r>
              <a:rPr lang="ru-RU" sz="2400" dirty="0"/>
              <a:t>работы по ознакомлению детей раннего возраста с окружающим миром через игру и детское экспериментирование</a:t>
            </a:r>
            <a:r>
              <a:rPr lang="ru-RU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 </a:t>
            </a:r>
            <a:r>
              <a:rPr lang="ru-RU" sz="2400" dirty="0"/>
              <a:t>- Развитие познавательной сферы детей через включение в процесс игры и экспериментирования; </a:t>
            </a:r>
            <a:endParaRPr lang="ru-RU" sz="2400" dirty="0" smtClean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400" dirty="0" smtClean="0"/>
              <a:t>Развитие </a:t>
            </a:r>
            <a:r>
              <a:rPr lang="ru-RU" sz="2400" dirty="0"/>
              <a:t>игрового опыта каждого ребёнка; </a:t>
            </a:r>
            <a:endParaRPr lang="ru-RU" sz="2400" dirty="0" smtClean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400" dirty="0" smtClean="0"/>
              <a:t>Формирование </a:t>
            </a:r>
            <a:r>
              <a:rPr lang="ru-RU" sz="2400" dirty="0"/>
              <a:t>у детей раннего возраста любознательности, </a:t>
            </a:r>
            <a:r>
              <a:rPr lang="ru-RU" sz="2400" dirty="0" smtClean="0"/>
              <a:t>стремления наблюдать </a:t>
            </a:r>
            <a:r>
              <a:rPr lang="ru-RU" sz="2400" dirty="0"/>
              <a:t>и экспериментировать через игры с водой путем создания благоприятной обстановки; </a:t>
            </a:r>
            <a:endParaRPr lang="ru-RU" sz="2400" dirty="0" smtClean="0"/>
          </a:p>
          <a:p>
            <a:pPr>
              <a:lnSpc>
                <a:spcPct val="150000"/>
              </a:lnSpc>
            </a:pPr>
            <a:r>
              <a:rPr lang="ru-RU" sz="2400" dirty="0" smtClean="0"/>
              <a:t>- </a:t>
            </a:r>
            <a:r>
              <a:rPr lang="ru-RU" sz="2400" dirty="0"/>
              <a:t>Развитие тактильного восприятия, мелкой моторики </a:t>
            </a:r>
            <a:r>
              <a:rPr lang="ru-RU" sz="2400" dirty="0" smtClean="0"/>
              <a:t>   рук</a:t>
            </a:r>
            <a:r>
              <a:rPr lang="ru-RU" sz="2400" dirty="0"/>
              <a:t>, </a:t>
            </a:r>
            <a:r>
              <a:rPr lang="ru-RU" sz="2400" dirty="0" smtClean="0"/>
              <a:t>  мыслительных </a:t>
            </a:r>
            <a:r>
              <a:rPr lang="ru-RU" sz="2400" dirty="0"/>
              <a:t>способностей.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194" y="2561572"/>
            <a:ext cx="1590806" cy="15990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91063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578279" y="200416"/>
            <a:ext cx="9895562" cy="6187858"/>
          </a:xfrm>
        </p:spPr>
        <p:txBody>
          <a:bodyPr>
            <a:normAutofit/>
          </a:bodyPr>
          <a:lstStyle/>
          <a:p>
            <a:pPr algn="l"/>
            <a:endParaRPr lang="ru-RU" b="0" dirty="0" smtClean="0">
              <a:solidFill>
                <a:srgbClr val="000000"/>
              </a:solidFill>
              <a:effectLst/>
              <a:latin typeface="Monotype Corsiva" panose="03010101010201010101" pitchFamily="66" charset="0"/>
            </a:endParaRPr>
          </a:p>
          <a:p>
            <a:pPr>
              <a:lnSpc>
                <a:spcPct val="150000"/>
              </a:lnSpc>
            </a:pPr>
            <a:r>
              <a:rPr lang="ru-RU" sz="3000" b="0" dirty="0">
                <a:solidFill>
                  <a:srgbClr val="FF0000"/>
                </a:solidFill>
                <a:latin typeface="+mn-lt"/>
              </a:rPr>
              <a:t>Задачи проекта: </a:t>
            </a:r>
            <a:endParaRPr lang="ru-RU" sz="3000" b="0" dirty="0" smtClean="0">
              <a:solidFill>
                <a:srgbClr val="FF0000"/>
              </a:solidFill>
              <a:latin typeface="+mn-lt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0" dirty="0" smtClean="0">
                <a:effectLst/>
                <a:latin typeface="+mn-lt"/>
              </a:rPr>
              <a:t>Формировать </a:t>
            </a:r>
            <a:r>
              <a:rPr lang="ru-RU" b="0" dirty="0">
                <a:effectLst/>
                <a:latin typeface="+mn-lt"/>
              </a:rPr>
              <a:t>представления детей: </a:t>
            </a:r>
            <a:endParaRPr lang="ru-RU" b="0" dirty="0" smtClean="0">
              <a:effectLst/>
              <a:latin typeface="+mn-lt"/>
            </a:endParaRPr>
          </a:p>
          <a:p>
            <a:pPr marL="342900" indent="-342900" algn="l">
              <a:lnSpc>
                <a:spcPct val="150000"/>
              </a:lnSpc>
            </a:pPr>
            <a:r>
              <a:rPr lang="ru-RU" b="0" dirty="0" smtClean="0">
                <a:effectLst/>
                <a:latin typeface="+mn-lt"/>
              </a:rPr>
              <a:t>- </a:t>
            </a:r>
            <a:r>
              <a:rPr lang="ru-RU" b="0" dirty="0">
                <a:effectLst/>
                <a:latin typeface="+mn-lt"/>
              </a:rPr>
              <a:t>вода бывает холодная, теплая, горячая</a:t>
            </a:r>
            <a:r>
              <a:rPr lang="ru-RU" b="0" dirty="0" smtClean="0">
                <a:effectLst/>
                <a:latin typeface="+mn-lt"/>
              </a:rPr>
              <a:t>;</a:t>
            </a:r>
          </a:p>
          <a:p>
            <a:pPr marL="342900" indent="-342900" algn="l">
              <a:lnSpc>
                <a:spcPct val="150000"/>
              </a:lnSpc>
            </a:pPr>
            <a:r>
              <a:rPr lang="ru-RU" b="0" dirty="0" smtClean="0">
                <a:effectLst/>
                <a:latin typeface="+mn-lt"/>
              </a:rPr>
              <a:t> </a:t>
            </a:r>
            <a:r>
              <a:rPr lang="ru-RU" b="0" dirty="0">
                <a:effectLst/>
                <a:latin typeface="+mn-lt"/>
              </a:rPr>
              <a:t>- вода течет, журчит, разливается, ее можно пить, наливать, переливать. </a:t>
            </a:r>
            <a:endParaRPr lang="ru-RU" b="0" dirty="0" smtClean="0">
              <a:effectLst/>
              <a:latin typeface="+mn-lt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0" dirty="0" smtClean="0">
                <a:effectLst/>
                <a:latin typeface="+mn-lt"/>
              </a:rPr>
              <a:t>Учить </a:t>
            </a:r>
            <a:r>
              <a:rPr lang="ru-RU" b="0" dirty="0">
                <a:effectLst/>
                <a:latin typeface="+mn-lt"/>
              </a:rPr>
              <a:t>детей выполнять простейшие опыты, последовательно выполняя указания педагога. </a:t>
            </a:r>
            <a:endParaRPr lang="ru-RU" b="0" dirty="0" smtClean="0">
              <a:effectLst/>
              <a:latin typeface="+mn-lt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0" dirty="0" smtClean="0">
                <a:effectLst/>
                <a:latin typeface="+mn-lt"/>
              </a:rPr>
              <a:t>Воспитывать </a:t>
            </a:r>
            <a:r>
              <a:rPr lang="ru-RU" b="0" dirty="0">
                <a:effectLst/>
                <a:latin typeface="+mn-lt"/>
              </a:rPr>
              <a:t>эмоциональный настрой.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b="0" dirty="0">
              <a:effectLst/>
              <a:latin typeface="Monotype Corsiva" panose="03010101010201010101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47" y="390373"/>
            <a:ext cx="1918533" cy="11127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216" y="4415425"/>
            <a:ext cx="1852808" cy="18528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53717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41117" y="338202"/>
            <a:ext cx="8617907" cy="405843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000" b="0" dirty="0">
                <a:solidFill>
                  <a:srgbClr val="FF0000"/>
                </a:solidFill>
                <a:latin typeface="+mn-lt"/>
              </a:rPr>
              <a:t>Ожидаемый результат: </a:t>
            </a:r>
            <a:endParaRPr lang="ru-RU" sz="3000" b="0" dirty="0" smtClean="0">
              <a:solidFill>
                <a:srgbClr val="FF0000"/>
              </a:solidFill>
              <a:latin typeface="+mn-lt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b="0" dirty="0" smtClean="0">
                <a:solidFill>
                  <a:srgbClr val="000000"/>
                </a:solidFill>
                <a:effectLst/>
                <a:latin typeface="+mn-lt"/>
              </a:rPr>
              <a:t>Развитие </a:t>
            </a:r>
            <a:r>
              <a:rPr lang="ru-RU" b="0" dirty="0">
                <a:solidFill>
                  <a:srgbClr val="000000"/>
                </a:solidFill>
                <a:effectLst/>
                <a:latin typeface="+mn-lt"/>
              </a:rPr>
              <a:t>общей моторики;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b="0" dirty="0" smtClean="0">
                <a:solidFill>
                  <a:srgbClr val="000000"/>
                </a:solidFill>
                <a:effectLst/>
                <a:latin typeface="+mn-lt"/>
              </a:rPr>
              <a:t>Развитие </a:t>
            </a:r>
            <a:r>
              <a:rPr lang="ru-RU" b="0" dirty="0">
                <a:solidFill>
                  <a:srgbClr val="000000"/>
                </a:solidFill>
                <a:effectLst/>
                <a:latin typeface="+mn-lt"/>
              </a:rPr>
              <a:t>познавательных интересов.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b="0" dirty="0" smtClean="0">
                <a:solidFill>
                  <a:srgbClr val="000000"/>
                </a:solidFill>
                <a:effectLst/>
                <a:latin typeface="+mn-lt"/>
              </a:rPr>
              <a:t>Развитие </a:t>
            </a:r>
            <a:r>
              <a:rPr lang="ru-RU" b="0" dirty="0">
                <a:solidFill>
                  <a:srgbClr val="000000"/>
                </a:solidFill>
                <a:effectLst/>
                <a:latin typeface="+mn-lt"/>
              </a:rPr>
              <a:t>у детей навыков экспериментирования и исследования, систематизирование первичных знаний и навыков у детей.</a:t>
            </a:r>
            <a:endParaRPr lang="ru-RU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093" y="222988"/>
            <a:ext cx="1885167" cy="15788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866"/>
            <a:ext cx="3809524" cy="26793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96253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200" y="3797084"/>
            <a:ext cx="2767824" cy="292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0728" y="15874"/>
            <a:ext cx="11724361" cy="6086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Предварительная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работа. </a:t>
            </a:r>
            <a:endParaRPr lang="ru-RU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ru-RU" sz="2300" dirty="0" smtClean="0"/>
              <a:t>Определение </a:t>
            </a:r>
            <a:r>
              <a:rPr lang="ru-RU" sz="2300" dirty="0"/>
              <a:t>темы, цели, задач проекта. </a:t>
            </a:r>
            <a:endParaRPr lang="ru-RU" sz="2300" dirty="0" smtClean="0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300" dirty="0" smtClean="0"/>
              <a:t>Определение </a:t>
            </a:r>
            <a:r>
              <a:rPr lang="ru-RU" sz="2300" dirty="0"/>
              <a:t>участников проекта. </a:t>
            </a:r>
            <a:endParaRPr lang="ru-RU" sz="2300" dirty="0" smtClean="0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300" dirty="0" smtClean="0"/>
              <a:t>Определение </a:t>
            </a:r>
            <a:r>
              <a:rPr lang="ru-RU" sz="2300" dirty="0"/>
              <a:t>времени в режиме дня группы для реализации проекта. </a:t>
            </a:r>
            <a:endParaRPr lang="ru-RU" sz="2300" dirty="0" smtClean="0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300" dirty="0"/>
              <a:t>О</a:t>
            </a:r>
            <a:r>
              <a:rPr lang="ru-RU" sz="2300" dirty="0" smtClean="0"/>
              <a:t>формление </a:t>
            </a:r>
            <a:r>
              <a:rPr lang="ru-RU" sz="2300" dirty="0"/>
              <a:t>картотеки потешек, стихов для детей и родителей по теме</a:t>
            </a:r>
            <a:r>
              <a:rPr lang="ru-RU" sz="2300" dirty="0" smtClean="0"/>
              <a:t>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300" dirty="0" smtClean="0"/>
              <a:t>Изготовление </a:t>
            </a:r>
            <a:r>
              <a:rPr lang="ru-RU" sz="2300" dirty="0"/>
              <a:t>буклета для родителей «Интересные игры с водой» 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300" dirty="0" smtClean="0"/>
              <a:t>Подготовка </a:t>
            </a:r>
            <a:r>
              <a:rPr lang="ru-RU" sz="2300" dirty="0"/>
              <a:t>необходимого оборудования. </a:t>
            </a:r>
            <a:endParaRPr lang="ru-RU" sz="2300" dirty="0" smtClean="0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300" dirty="0" smtClean="0"/>
              <a:t>Поиск</a:t>
            </a:r>
            <a:r>
              <a:rPr lang="ru-RU" sz="2300" dirty="0"/>
              <a:t>, изучение имеющийся литературы по теме проекта. </a:t>
            </a:r>
            <a:endParaRPr lang="ru-RU" sz="2300" dirty="0" smtClean="0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300" dirty="0" smtClean="0"/>
              <a:t>Определение </a:t>
            </a:r>
            <a:r>
              <a:rPr lang="ru-RU" sz="2300" dirty="0"/>
              <a:t>необходимого объема знаний детей о воде, в соответствии с возрастом воспитанников </a:t>
            </a:r>
            <a:r>
              <a:rPr lang="ru-RU" sz="2300" dirty="0" smtClean="0"/>
              <a:t>   группы.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300" dirty="0" smtClean="0"/>
              <a:t>Определение </a:t>
            </a:r>
            <a:r>
              <a:rPr lang="ru-RU" sz="2300" dirty="0"/>
              <a:t>содержания, методов, форм работы с детьми.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390" y="652917"/>
            <a:ext cx="2519821" cy="18898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92847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111" y="197240"/>
            <a:ext cx="11512445" cy="453072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000" b="1" dirty="0">
                <a:solidFill>
                  <a:srgbClr val="FF0000"/>
                </a:solidFill>
                <a:latin typeface="+mn-lt"/>
              </a:rPr>
              <a:t>Этапы проекта: </a:t>
            </a:r>
            <a:endParaRPr lang="ru-RU" sz="2000" b="1" dirty="0" smtClean="0">
              <a:solidFill>
                <a:srgbClr val="FF0000"/>
              </a:solidFill>
              <a:latin typeface="+mn-lt"/>
            </a:endParaRP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buAutoNum type="romanUcPeriod"/>
            </a:pP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Подготовительный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этап</a:t>
            </a:r>
            <a:r>
              <a:rPr lang="ru-RU" sz="2000" dirty="0">
                <a:latin typeface="+mn-lt"/>
              </a:rPr>
              <a:t>. </a:t>
            </a:r>
            <a:endParaRPr lang="ru-RU" sz="2000" dirty="0" smtClean="0">
              <a:latin typeface="+mn-lt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Изготовление </a:t>
            </a:r>
            <a:r>
              <a:rPr lang="ru-RU" sz="2000" dirty="0">
                <a:latin typeface="+mn-lt"/>
              </a:rPr>
              <a:t>атрибутов к играм и непосредственной образовательной деятельности;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Сбор </a:t>
            </a:r>
            <a:r>
              <a:rPr lang="ru-RU" sz="2000" dirty="0">
                <a:latin typeface="+mn-lt"/>
              </a:rPr>
              <a:t>бросового материала для изготовления пособий;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Подбор </a:t>
            </a:r>
            <a:r>
              <a:rPr lang="ru-RU" sz="2000" dirty="0">
                <a:latin typeface="+mn-lt"/>
              </a:rPr>
              <a:t>материала для практических игр и занятий;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Подбор </a:t>
            </a:r>
            <a:r>
              <a:rPr lang="ru-RU" sz="2000" dirty="0">
                <a:latin typeface="+mn-lt"/>
              </a:rPr>
              <a:t>литературы: стихи о воде, потешки;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Подбор </a:t>
            </a:r>
            <a:r>
              <a:rPr lang="ru-RU" sz="2000" dirty="0">
                <a:latin typeface="+mn-lt"/>
              </a:rPr>
              <a:t>игр с водой, составление плана мероприятий.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Изготовление </a:t>
            </a:r>
            <a:r>
              <a:rPr lang="ru-RU" sz="2000" dirty="0">
                <a:latin typeface="+mn-lt"/>
              </a:rPr>
              <a:t>буклета «Интересные игры с водой»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+mn-lt"/>
              </a:rPr>
              <a:t>II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. Практическая работа. </a:t>
            </a:r>
            <a:endParaRPr lang="ru-RU" sz="2000" b="1" dirty="0" smtClean="0">
              <a:solidFill>
                <a:srgbClr val="0070C0"/>
              </a:solidFill>
              <a:latin typeface="+mn-lt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Практическая </a:t>
            </a:r>
            <a:r>
              <a:rPr lang="ru-RU" sz="2000" dirty="0">
                <a:latin typeface="+mn-lt"/>
              </a:rPr>
              <a:t>деятельность «Какая вода?»; </a:t>
            </a:r>
            <a:endParaRPr lang="ru-RU" sz="2000" dirty="0" smtClean="0">
              <a:latin typeface="+mn-lt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Игры </a:t>
            </a:r>
            <a:r>
              <a:rPr lang="ru-RU" sz="2000" dirty="0">
                <a:latin typeface="+mn-lt"/>
              </a:rPr>
              <a:t>с водой: «Кораблики», «Ловим рыбку», «Тонет, не тонет», «Лейся, водичка». </a:t>
            </a:r>
            <a:endParaRPr lang="ru-RU" sz="2000" dirty="0" smtClean="0">
              <a:latin typeface="+mn-lt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Подвижные </a:t>
            </a:r>
            <a:r>
              <a:rPr lang="ru-RU" sz="2000" dirty="0">
                <a:latin typeface="+mn-lt"/>
              </a:rPr>
              <a:t>игры: «Ручеёк», «Капельки разбежались».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Слушание </a:t>
            </a:r>
            <a:r>
              <a:rPr lang="ru-RU" sz="2000" dirty="0">
                <a:latin typeface="+mn-lt"/>
              </a:rPr>
              <a:t>стихов и потешек о воде.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Пение </a:t>
            </a:r>
            <a:r>
              <a:rPr lang="ru-RU" sz="2000" dirty="0">
                <a:latin typeface="+mn-lt"/>
              </a:rPr>
              <a:t>песенки «Вот водичка капает»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Рисование</a:t>
            </a:r>
            <a:r>
              <a:rPr lang="ru-RU" sz="2000" dirty="0">
                <a:latin typeface="+mn-lt"/>
              </a:rPr>
              <a:t>: «Весёлые капельки».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AutoNum type="arabicPeriod"/>
            </a:pPr>
            <a:r>
              <a:rPr lang="ru-RU" sz="2000" dirty="0" smtClean="0">
                <a:latin typeface="+mn-lt"/>
              </a:rPr>
              <a:t>Игровая </a:t>
            </a:r>
            <a:r>
              <a:rPr lang="ru-RU" sz="2000" dirty="0">
                <a:latin typeface="+mn-lt"/>
              </a:rPr>
              <a:t>ситуация «Постираем куколкам платочки» </a:t>
            </a:r>
            <a:endParaRPr lang="ru-RU" sz="2000" dirty="0" smtClean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000" dirty="0" smtClean="0">
                <a:latin typeface="+mn-lt"/>
              </a:rPr>
              <a:t>III</a:t>
            </a:r>
            <a:r>
              <a:rPr lang="ru-RU" sz="2000" dirty="0">
                <a:latin typeface="+mn-lt"/>
              </a:rPr>
              <a:t>. </a:t>
            </a:r>
            <a:r>
              <a:rPr lang="ru-RU" sz="2000" b="1" dirty="0">
                <a:solidFill>
                  <a:srgbClr val="0070C0"/>
                </a:solidFill>
                <a:latin typeface="+mn-lt"/>
              </a:rPr>
              <a:t>Итог проекта. </a:t>
            </a:r>
            <a:r>
              <a:rPr lang="ru-RU" sz="2000" dirty="0">
                <a:latin typeface="+mn-lt"/>
              </a:rPr>
              <a:t>Создание презентации о проекте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181" y="3640595"/>
            <a:ext cx="2768600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784" y="785616"/>
            <a:ext cx="2728195" cy="29654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633500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да 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вода 1" id="{18583E30-9F30-41C9-B19B-F2F8AE5DF93D}" vid="{35FA96C5-6DF5-41A3-823F-DC00A6FF13B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вода 2</Template>
  <TotalTime>673</TotalTime>
  <Words>982</Words>
  <Application>Microsoft Office PowerPoint</Application>
  <PresentationFormat>Произвольный</PresentationFormat>
  <Paragraphs>95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вода 2</vt:lpstr>
      <vt:lpstr>   Муниципальное бюджетное дошкольное образовательное учреждение Детский сад «Малыш» с.Чишмы муниципального района Чишминский район Республики Башкортостан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Экология</dc:title>
  <dc:creator>User</dc:creator>
  <cp:lastModifiedBy>User</cp:lastModifiedBy>
  <cp:revision>43</cp:revision>
  <dcterms:created xsi:type="dcterms:W3CDTF">2016-12-17T12:32:52Z</dcterms:created>
  <dcterms:modified xsi:type="dcterms:W3CDTF">2024-02-13T11:19:53Z</dcterms:modified>
</cp:coreProperties>
</file>